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sldIdLst>
    <p:sldId id="256" r:id="rId2"/>
    <p:sldId id="266" r:id="rId3"/>
    <p:sldId id="257" r:id="rId4"/>
    <p:sldId id="258" r:id="rId5"/>
    <p:sldId id="267" r:id="rId6"/>
    <p:sldId id="259" r:id="rId7"/>
    <p:sldId id="260" r:id="rId8"/>
    <p:sldId id="261" r:id="rId9"/>
    <p:sldId id="265" r:id="rId10"/>
    <p:sldId id="264" r:id="rId11"/>
    <p:sldId id="268" r:id="rId12"/>
    <p:sldId id="270" r:id="rId13"/>
    <p:sldId id="269" r:id="rId14"/>
    <p:sldId id="271" r:id="rId15"/>
    <p:sldId id="272" r:id="rId16"/>
    <p:sldId id="273" r:id="rId17"/>
    <p:sldId id="275" r:id="rId18"/>
    <p:sldId id="274" r:id="rId19"/>
    <p:sldId id="277" r:id="rId20"/>
    <p:sldId id="278" r:id="rId21"/>
    <p:sldId id="276"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66"/>
    <a:srgbClr val="008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8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11/6/14</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95075-BFDE-3645-8AF2-D34D45C650B4}"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DF75D-A17C-F842-A849-1137DC675F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95075-BFDE-3645-8AF2-D34D45C650B4}"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DF75D-A17C-F842-A849-1137DC675F0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95075-BFDE-3645-8AF2-D34D45C650B4}"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DF75D-A17C-F842-A849-1137DC675F04}"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95075-BFDE-3645-8AF2-D34D45C650B4}"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DF75D-A17C-F842-A849-1137DC675F04}"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95075-BFDE-3645-8AF2-D34D45C650B4}"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DF75D-A17C-F842-A849-1137DC675F04}"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95075-BFDE-3645-8AF2-D34D45C650B4}"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DF75D-A17C-F842-A849-1137DC675F04}"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C95075-BFDE-3645-8AF2-D34D45C650B4}"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DF75D-A17C-F842-A849-1137DC675F0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C95075-BFDE-3645-8AF2-D34D45C650B4}"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DF75D-A17C-F842-A849-1137DC675F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C95075-BFDE-3645-8AF2-D34D45C650B4}"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DF75D-A17C-F842-A849-1137DC675F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0C95075-BFDE-3645-8AF2-D34D45C650B4}"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C15DF75D-A17C-F842-A849-1137DC675F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0C95075-BFDE-3645-8AF2-D34D45C650B4}" type="datetimeFigureOut">
              <a:rPr lang="en-US" smtClean="0"/>
              <a:t>11/6/14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C15DF75D-A17C-F842-A849-1137DC675F04}"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F0C95075-BFDE-3645-8AF2-D34D45C650B4}" type="datetimeFigureOut">
              <a:rPr lang="en-US" smtClean="0"/>
              <a:t>11/6/14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C15DF75D-A17C-F842-A849-1137DC675F04}"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95075-BFDE-3645-8AF2-D34D45C650B4}" type="datetimeFigureOut">
              <a:rPr lang="en-US" smtClean="0"/>
              <a:t>11/6/14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C15DF75D-A17C-F842-A849-1137DC675F04}"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95075-BFDE-3645-8AF2-D34D45C650B4}"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DF75D-A17C-F842-A849-1137DC675F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F0C95075-BFDE-3645-8AF2-D34D45C650B4}" type="datetimeFigureOut">
              <a:rPr lang="en-US" smtClean="0"/>
              <a:t>11/6/14</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C15DF75D-A17C-F842-A849-1137DC675F04}"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Quotes</a:t>
            </a:r>
            <a:endParaRPr lang="en-US" dirty="0"/>
          </a:p>
        </p:txBody>
      </p:sp>
      <p:sp>
        <p:nvSpPr>
          <p:cNvPr id="4" name="TextBox 3"/>
          <p:cNvSpPr txBox="1"/>
          <p:nvPr/>
        </p:nvSpPr>
        <p:spPr>
          <a:xfrm>
            <a:off x="1086557" y="972276"/>
            <a:ext cx="6838244" cy="646331"/>
          </a:xfrm>
          <a:prstGeom prst="rect">
            <a:avLst/>
          </a:prstGeom>
          <a:noFill/>
        </p:spPr>
        <p:txBody>
          <a:bodyPr wrap="square" rtlCol="0">
            <a:spAutoFit/>
          </a:bodyPr>
          <a:lstStyle/>
          <a:p>
            <a:r>
              <a:rPr lang="en-US" dirty="0" smtClean="0"/>
              <a:t>Odysseus was one of the most cunning, yet prudent heroes of the Trojan War, according to the Greek legends.</a:t>
            </a:r>
            <a:endParaRPr lang="en-US" dirty="0"/>
          </a:p>
        </p:txBody>
      </p:sp>
      <p:pic>
        <p:nvPicPr>
          <p:cNvPr id="5" name="Picture 4"/>
          <p:cNvPicPr>
            <a:picLocks noChangeAspect="1"/>
          </p:cNvPicPr>
          <p:nvPr/>
        </p:nvPicPr>
        <p:blipFill>
          <a:blip r:embed="rId2"/>
          <a:stretch>
            <a:fillRect/>
          </a:stretch>
        </p:blipFill>
        <p:spPr>
          <a:xfrm>
            <a:off x="3219789" y="3471334"/>
            <a:ext cx="2750030" cy="2977443"/>
          </a:xfrm>
          <a:prstGeom prst="ellipse">
            <a:avLst/>
          </a:prstGeom>
        </p:spPr>
      </p:pic>
    </p:spTree>
    <p:extLst>
      <p:ext uri="{BB962C8B-B14F-4D97-AF65-F5344CB8AC3E}">
        <p14:creationId xmlns:p14="http://schemas.microsoft.com/office/powerpoint/2010/main" val="1114364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6" y="1222781"/>
            <a:ext cx="7210777" cy="3416320"/>
          </a:xfrm>
          <a:prstGeom prst="rect">
            <a:avLst/>
          </a:prstGeom>
        </p:spPr>
        <p:txBody>
          <a:bodyPr wrap="square">
            <a:spAutoFit/>
          </a:bodyPr>
          <a:lstStyle/>
          <a:p>
            <a:r>
              <a:rPr lang="en-US" sz="3600" u="sng" dirty="0" smtClean="0">
                <a:solidFill>
                  <a:schemeClr val="accent3">
                    <a:lumMod val="75000"/>
                  </a:schemeClr>
                </a:solidFill>
              </a:rPr>
              <a:t>While trapped in the Cyclops cave, Odysseus devises a plan </a:t>
            </a:r>
            <a:r>
              <a:rPr lang="en-US" sz="3600" dirty="0" smtClean="0">
                <a:solidFill>
                  <a:schemeClr val="accent3">
                    <a:lumMod val="75000"/>
                  </a:schemeClr>
                </a:solidFill>
              </a:rPr>
              <a:t>to escape with his men. </a:t>
            </a:r>
            <a:r>
              <a:rPr lang="en-US" altLang="zh-TW" sz="3600" dirty="0" smtClean="0">
                <a:solidFill>
                  <a:srgbClr val="660066"/>
                </a:solidFill>
                <a:latin typeface="Arial" charset="0"/>
                <a:ea typeface="新細明體" charset="0"/>
                <a:cs typeface="新細明體" charset="0"/>
              </a:rPr>
              <a:t>Odysseus cleverly deceives the Cyclops, declaring</a:t>
            </a:r>
            <a:r>
              <a:rPr lang="en-US" altLang="zh-TW" sz="3600" dirty="0" smtClean="0">
                <a:solidFill>
                  <a:schemeClr val="tx1"/>
                </a:solidFill>
                <a:latin typeface="Arial" charset="0"/>
                <a:ea typeface="新細明體" charset="0"/>
                <a:cs typeface="新細明體" charset="0"/>
              </a:rPr>
              <a:t>, “My name is Nohbody” </a:t>
            </a:r>
            <a:r>
              <a:rPr lang="en-US" altLang="zh-TW" sz="3600" dirty="0" smtClean="0">
                <a:solidFill>
                  <a:srgbClr val="008000"/>
                </a:solidFill>
                <a:latin typeface="Arial" charset="0"/>
                <a:ea typeface="新細明體" charset="0"/>
                <a:cs typeface="新細明體" charset="0"/>
              </a:rPr>
              <a:t>(Homer 1360).</a:t>
            </a:r>
            <a:endParaRPr lang="en-US" sz="3600" dirty="0">
              <a:solidFill>
                <a:srgbClr val="008000"/>
              </a:solidFill>
              <a:latin typeface="Arial" charset="0"/>
              <a:ea typeface="新細明體" charset="0"/>
              <a:cs typeface="新細明體" charset="0"/>
            </a:endParaRPr>
          </a:p>
        </p:txBody>
      </p:sp>
    </p:spTree>
    <p:extLst>
      <p:ext uri="{BB962C8B-B14F-4D97-AF65-F5344CB8AC3E}">
        <p14:creationId xmlns:p14="http://schemas.microsoft.com/office/powerpoint/2010/main" val="20531159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334" y="1678633"/>
            <a:ext cx="7831666" cy="2862322"/>
          </a:xfrm>
          <a:prstGeom prst="rect">
            <a:avLst/>
          </a:prstGeom>
        </p:spPr>
        <p:txBody>
          <a:bodyPr wrap="square">
            <a:spAutoFit/>
          </a:bodyPr>
          <a:lstStyle/>
          <a:p>
            <a:r>
              <a:rPr lang="en-US" sz="3600" dirty="0" smtClean="0">
                <a:solidFill>
                  <a:schemeClr val="accent3">
                    <a:lumMod val="75000"/>
                  </a:schemeClr>
                </a:solidFill>
              </a:rPr>
              <a:t>While trapped in the Cyclops cave, Odysseus devises a plan to escape with his men. </a:t>
            </a:r>
            <a:r>
              <a:rPr lang="en-US" altLang="zh-TW" sz="3600" u="sng" dirty="0" smtClean="0">
                <a:solidFill>
                  <a:srgbClr val="660066"/>
                </a:solidFill>
                <a:latin typeface="Arial" charset="0"/>
                <a:ea typeface="新細明體" charset="0"/>
                <a:cs typeface="新細明體" charset="0"/>
              </a:rPr>
              <a:t>Odysseus cleverly deceives the Cyclops, declaring</a:t>
            </a:r>
            <a:r>
              <a:rPr lang="en-US" altLang="zh-TW" sz="3600" dirty="0" smtClean="0">
                <a:solidFill>
                  <a:schemeClr val="tx1"/>
                </a:solidFill>
                <a:latin typeface="Arial" charset="0"/>
                <a:ea typeface="新細明體" charset="0"/>
                <a:cs typeface="新細明體" charset="0"/>
              </a:rPr>
              <a:t>, “My name is Nohbody” </a:t>
            </a:r>
            <a:r>
              <a:rPr lang="en-US" altLang="zh-TW" sz="3600" dirty="0" smtClean="0">
                <a:solidFill>
                  <a:srgbClr val="008000"/>
                </a:solidFill>
                <a:latin typeface="Arial" charset="0"/>
                <a:ea typeface="新細明體" charset="0"/>
                <a:cs typeface="新細明體" charset="0"/>
              </a:rPr>
              <a:t>(Homer 1360).</a:t>
            </a:r>
            <a:endParaRPr lang="en-US" sz="3600" dirty="0">
              <a:solidFill>
                <a:srgbClr val="008000"/>
              </a:solidFill>
              <a:latin typeface="Arial" charset="0"/>
              <a:ea typeface="新細明體" charset="0"/>
              <a:cs typeface="新細明體" charset="0"/>
            </a:endParaRPr>
          </a:p>
        </p:txBody>
      </p:sp>
      <p:sp>
        <p:nvSpPr>
          <p:cNvPr id="3" name="Cloud 2"/>
          <p:cNvSpPr/>
          <p:nvPr/>
        </p:nvSpPr>
        <p:spPr>
          <a:xfrm>
            <a:off x="310445" y="0"/>
            <a:ext cx="1820334" cy="146755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Who?</a:t>
            </a:r>
            <a:endParaRPr lang="en-US" dirty="0"/>
          </a:p>
        </p:txBody>
      </p:sp>
      <p:sp>
        <p:nvSpPr>
          <p:cNvPr id="4" name="Cloud 3"/>
          <p:cNvSpPr/>
          <p:nvPr/>
        </p:nvSpPr>
        <p:spPr>
          <a:xfrm>
            <a:off x="3397956" y="0"/>
            <a:ext cx="1820334" cy="146755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Where?</a:t>
            </a:r>
            <a:endParaRPr lang="en-US" dirty="0"/>
          </a:p>
        </p:txBody>
      </p:sp>
      <p:sp>
        <p:nvSpPr>
          <p:cNvPr id="5" name="Cloud 4"/>
          <p:cNvSpPr/>
          <p:nvPr/>
        </p:nvSpPr>
        <p:spPr>
          <a:xfrm>
            <a:off x="5074356" y="4766733"/>
            <a:ext cx="1820334" cy="146755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What?</a:t>
            </a:r>
            <a:endParaRPr lang="en-US" dirty="0"/>
          </a:p>
        </p:txBody>
      </p:sp>
    </p:spTree>
    <p:extLst>
      <p:ext uri="{BB962C8B-B14F-4D97-AF65-F5344CB8AC3E}">
        <p14:creationId xmlns:p14="http://schemas.microsoft.com/office/powerpoint/2010/main" val="1749862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1778" y="3388659"/>
            <a:ext cx="5413022" cy="1083328"/>
          </a:xfrm>
        </p:spPr>
        <p:txBody>
          <a:bodyPr/>
          <a:lstStyle/>
          <a:p>
            <a:r>
              <a:rPr lang="en-US" dirty="0" smtClean="0"/>
              <a:t>(Why this quote proves your point)</a:t>
            </a:r>
            <a:endParaRPr lang="en-US" dirty="0"/>
          </a:p>
        </p:txBody>
      </p:sp>
      <p:sp>
        <p:nvSpPr>
          <p:cNvPr id="4" name="Title 1"/>
          <p:cNvSpPr>
            <a:spLocks noGrp="1"/>
          </p:cNvSpPr>
          <p:nvPr>
            <p:ph type="title"/>
          </p:nvPr>
        </p:nvSpPr>
        <p:spPr/>
        <p:txBody>
          <a:bodyPr/>
          <a:lstStyle/>
          <a:p>
            <a:r>
              <a:rPr lang="en-US" sz="4000" dirty="0" smtClean="0">
                <a:solidFill>
                  <a:srgbClr val="FF6666"/>
                </a:solidFill>
              </a:rPr>
              <a:t>Quote Explanation</a:t>
            </a:r>
            <a:endParaRPr lang="en-US" sz="2400" dirty="0">
              <a:solidFill>
                <a:srgbClr val="FF6666"/>
              </a:solidFill>
            </a:endParaRPr>
          </a:p>
        </p:txBody>
      </p:sp>
    </p:spTree>
    <p:extLst>
      <p:ext uri="{BB962C8B-B14F-4D97-AF65-F5344CB8AC3E}">
        <p14:creationId xmlns:p14="http://schemas.microsoft.com/office/powerpoint/2010/main" val="821598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432559"/>
            <a:ext cx="6815668" cy="5632312"/>
          </a:xfrm>
          <a:prstGeom prst="rect">
            <a:avLst/>
          </a:prstGeom>
        </p:spPr>
        <p:txBody>
          <a:bodyPr wrap="square">
            <a:spAutoFit/>
          </a:bodyPr>
          <a:lstStyle/>
          <a:p>
            <a:r>
              <a:rPr lang="en-US" sz="3600" dirty="0" smtClean="0">
                <a:solidFill>
                  <a:schemeClr val="accent3">
                    <a:lumMod val="75000"/>
                  </a:schemeClr>
                </a:solidFill>
              </a:rPr>
              <a:t>While trapped in the Cyclops cave, Odysseus devises a plan to escape with his men. </a:t>
            </a:r>
            <a:r>
              <a:rPr lang="en-US" altLang="zh-TW" sz="3600" dirty="0" smtClean="0">
                <a:solidFill>
                  <a:srgbClr val="660066"/>
                </a:solidFill>
                <a:latin typeface="Arial" charset="0"/>
                <a:ea typeface="新細明體" charset="0"/>
                <a:cs typeface="新細明體" charset="0"/>
              </a:rPr>
              <a:t>Odysseus cleverly deceives the Cyclops, declaring</a:t>
            </a:r>
            <a:r>
              <a:rPr lang="en-US" altLang="zh-TW" sz="3600" dirty="0" smtClean="0">
                <a:solidFill>
                  <a:schemeClr val="tx1"/>
                </a:solidFill>
                <a:latin typeface="Arial" charset="0"/>
                <a:ea typeface="新細明體" charset="0"/>
                <a:cs typeface="新細明體" charset="0"/>
              </a:rPr>
              <a:t>, “My name is Nohbody” </a:t>
            </a:r>
            <a:r>
              <a:rPr lang="en-US" altLang="zh-TW" sz="3600" dirty="0" smtClean="0">
                <a:solidFill>
                  <a:srgbClr val="008000"/>
                </a:solidFill>
                <a:latin typeface="Arial" charset="0"/>
                <a:ea typeface="新細明體" charset="0"/>
                <a:cs typeface="新細明體" charset="0"/>
              </a:rPr>
              <a:t>(Homer 1360). </a:t>
            </a:r>
            <a:r>
              <a:rPr lang="en-US" altLang="zh-TW" sz="3600" u="sng" dirty="0" smtClean="0">
                <a:solidFill>
                  <a:srgbClr val="FF6666"/>
                </a:solidFill>
                <a:latin typeface="Arial" charset="0"/>
                <a:ea typeface="新細明體" charset="0"/>
                <a:cs typeface="新細明體" charset="0"/>
              </a:rPr>
              <a:t>Once again, Odysseus </a:t>
            </a:r>
            <a:r>
              <a:rPr lang="en-US" altLang="zh-TW" sz="3600" u="sng" dirty="0" smtClean="0">
                <a:solidFill>
                  <a:srgbClr val="FF6666"/>
                </a:solidFill>
              </a:rPr>
              <a:t>survives</a:t>
            </a:r>
            <a:r>
              <a:rPr lang="en-US" sz="3600" u="sng" dirty="0" smtClean="0">
                <a:solidFill>
                  <a:srgbClr val="FF6666"/>
                </a:solidFill>
              </a:rPr>
              <a:t> a difficult </a:t>
            </a:r>
            <a:r>
              <a:rPr lang="en-US" sz="3600" u="sng" dirty="0">
                <a:solidFill>
                  <a:srgbClr val="FF6666"/>
                </a:solidFill>
              </a:rPr>
              <a:t>situations by using his wits and </a:t>
            </a:r>
            <a:r>
              <a:rPr lang="en-US" sz="3600" u="sng" dirty="0" smtClean="0">
                <a:solidFill>
                  <a:srgbClr val="FF6666"/>
                </a:solidFill>
              </a:rPr>
              <a:t>cleverness to save his crew.</a:t>
            </a:r>
            <a:endParaRPr lang="en-US" sz="3600" u="sng" dirty="0">
              <a:solidFill>
                <a:srgbClr val="FF6666"/>
              </a:solidFill>
              <a:latin typeface="Arial" charset="0"/>
              <a:ea typeface="新細明體" charset="0"/>
              <a:cs typeface="新細明體" charset="0"/>
            </a:endParaRPr>
          </a:p>
        </p:txBody>
      </p:sp>
      <p:sp>
        <p:nvSpPr>
          <p:cNvPr id="3" name="Cloud 2"/>
          <p:cNvSpPr/>
          <p:nvPr/>
        </p:nvSpPr>
        <p:spPr>
          <a:xfrm>
            <a:off x="6886223" y="4600222"/>
            <a:ext cx="2257777" cy="194733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6666"/>
                </a:solidFill>
              </a:rPr>
              <a:t>So What?</a:t>
            </a:r>
            <a:endParaRPr lang="en-US" sz="2400" dirty="0">
              <a:solidFill>
                <a:srgbClr val="FF6666"/>
              </a:solidFill>
            </a:endParaRPr>
          </a:p>
        </p:txBody>
      </p:sp>
    </p:spTree>
    <p:extLst>
      <p:ext uri="{BB962C8B-B14F-4D97-AF65-F5344CB8AC3E}">
        <p14:creationId xmlns:p14="http://schemas.microsoft.com/office/powerpoint/2010/main" val="2557587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2"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432559"/>
            <a:ext cx="6815668" cy="5632312"/>
          </a:xfrm>
          <a:prstGeom prst="rect">
            <a:avLst/>
          </a:prstGeom>
        </p:spPr>
        <p:txBody>
          <a:bodyPr wrap="square">
            <a:spAutoFit/>
          </a:bodyPr>
          <a:lstStyle/>
          <a:p>
            <a:r>
              <a:rPr lang="en-US" sz="3600" u="sng" dirty="0" smtClean="0">
                <a:solidFill>
                  <a:schemeClr val="accent3">
                    <a:lumMod val="75000"/>
                  </a:schemeClr>
                </a:solidFill>
              </a:rPr>
              <a:t>While trapped in the Cyclops cave, Odysseus devises a plan to escape with his men.</a:t>
            </a:r>
            <a:r>
              <a:rPr lang="en-US" sz="3600" dirty="0" smtClean="0">
                <a:solidFill>
                  <a:schemeClr val="accent3">
                    <a:lumMod val="75000"/>
                  </a:schemeClr>
                </a:solidFill>
              </a:rPr>
              <a:t> </a:t>
            </a:r>
            <a:r>
              <a:rPr lang="en-US" altLang="zh-TW" sz="3600" dirty="0" smtClean="0">
                <a:solidFill>
                  <a:srgbClr val="660066"/>
                </a:solidFill>
                <a:latin typeface="Arial" charset="0"/>
                <a:ea typeface="新細明體" charset="0"/>
                <a:cs typeface="新細明體" charset="0"/>
              </a:rPr>
              <a:t>Odysseus cleverly deceives the Cyclops, declaring</a:t>
            </a:r>
            <a:r>
              <a:rPr lang="en-US" altLang="zh-TW" sz="3600" dirty="0" smtClean="0">
                <a:solidFill>
                  <a:schemeClr val="tx1"/>
                </a:solidFill>
                <a:latin typeface="Arial" charset="0"/>
                <a:ea typeface="新細明體" charset="0"/>
                <a:cs typeface="新細明體" charset="0"/>
              </a:rPr>
              <a:t>, “My name is Nohbody” </a:t>
            </a:r>
            <a:r>
              <a:rPr lang="en-US" altLang="zh-TW" sz="3600" dirty="0" smtClean="0">
                <a:solidFill>
                  <a:srgbClr val="008000"/>
                </a:solidFill>
                <a:latin typeface="Arial" charset="0"/>
                <a:ea typeface="新細明體" charset="0"/>
                <a:cs typeface="新細明體" charset="0"/>
              </a:rPr>
              <a:t>(Homer 1360). </a:t>
            </a:r>
            <a:r>
              <a:rPr lang="en-US" altLang="zh-TW" sz="3600" dirty="0" smtClean="0">
                <a:solidFill>
                  <a:srgbClr val="FF6666"/>
                </a:solidFill>
                <a:latin typeface="Arial" charset="0"/>
                <a:ea typeface="新細明體" charset="0"/>
                <a:cs typeface="新細明體" charset="0"/>
              </a:rPr>
              <a:t>Once again, Odysseus </a:t>
            </a:r>
            <a:r>
              <a:rPr lang="en-US" altLang="zh-TW" sz="3600" dirty="0" smtClean="0">
                <a:solidFill>
                  <a:srgbClr val="FF6666"/>
                </a:solidFill>
              </a:rPr>
              <a:t>survives</a:t>
            </a:r>
            <a:r>
              <a:rPr lang="en-US" sz="3600" dirty="0" smtClean="0">
                <a:solidFill>
                  <a:srgbClr val="FF6666"/>
                </a:solidFill>
              </a:rPr>
              <a:t> a difficult </a:t>
            </a:r>
            <a:r>
              <a:rPr lang="en-US" sz="3600" dirty="0">
                <a:solidFill>
                  <a:srgbClr val="FF6666"/>
                </a:solidFill>
              </a:rPr>
              <a:t>situations by using his wits and </a:t>
            </a:r>
            <a:r>
              <a:rPr lang="en-US" sz="3600" dirty="0" smtClean="0">
                <a:solidFill>
                  <a:srgbClr val="FF6666"/>
                </a:solidFill>
              </a:rPr>
              <a:t>cleverness to save his crew.</a:t>
            </a:r>
            <a:endParaRPr lang="en-US" sz="3600" dirty="0">
              <a:solidFill>
                <a:srgbClr val="FF6666"/>
              </a:solidFill>
              <a:latin typeface="Arial" charset="0"/>
              <a:ea typeface="新細明體" charset="0"/>
              <a:cs typeface="新細明體" charset="0"/>
            </a:endParaRPr>
          </a:p>
        </p:txBody>
      </p:sp>
    </p:spTree>
    <p:extLst>
      <p:ext uri="{BB962C8B-B14F-4D97-AF65-F5344CB8AC3E}">
        <p14:creationId xmlns:p14="http://schemas.microsoft.com/office/powerpoint/2010/main" val="42519010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432559"/>
            <a:ext cx="6815668" cy="5632312"/>
          </a:xfrm>
          <a:prstGeom prst="rect">
            <a:avLst/>
          </a:prstGeom>
        </p:spPr>
        <p:txBody>
          <a:bodyPr wrap="square">
            <a:spAutoFit/>
          </a:bodyPr>
          <a:lstStyle/>
          <a:p>
            <a:r>
              <a:rPr lang="en-US" sz="3600" dirty="0" smtClean="0">
                <a:solidFill>
                  <a:schemeClr val="accent3">
                    <a:lumMod val="75000"/>
                  </a:schemeClr>
                </a:solidFill>
              </a:rPr>
              <a:t>While trapped in the Cyclops cave, Odysseus devises a plan to escape with his men. </a:t>
            </a:r>
            <a:r>
              <a:rPr lang="en-US" altLang="zh-TW" sz="3600" u="sng" dirty="0" smtClean="0">
                <a:solidFill>
                  <a:srgbClr val="660066"/>
                </a:solidFill>
                <a:latin typeface="Arial" charset="0"/>
                <a:ea typeface="新細明體" charset="0"/>
                <a:cs typeface="新細明體" charset="0"/>
              </a:rPr>
              <a:t>Odysseus cleverly deceives the Cyclops, declaring</a:t>
            </a:r>
            <a:r>
              <a:rPr lang="en-US" altLang="zh-TW" sz="3600" u="sng" dirty="0" smtClean="0">
                <a:solidFill>
                  <a:schemeClr val="tx1"/>
                </a:solidFill>
                <a:latin typeface="Arial" charset="0"/>
                <a:ea typeface="新細明體" charset="0"/>
                <a:cs typeface="新細明體" charset="0"/>
              </a:rPr>
              <a:t>, </a:t>
            </a:r>
            <a:r>
              <a:rPr lang="en-US" altLang="zh-TW" sz="3600" dirty="0" smtClean="0">
                <a:solidFill>
                  <a:schemeClr val="tx1"/>
                </a:solidFill>
                <a:latin typeface="Arial" charset="0"/>
                <a:ea typeface="新細明體" charset="0"/>
                <a:cs typeface="新細明體" charset="0"/>
              </a:rPr>
              <a:t>“My name is Nohbody” </a:t>
            </a:r>
            <a:r>
              <a:rPr lang="en-US" altLang="zh-TW" sz="3600" dirty="0" smtClean="0">
                <a:solidFill>
                  <a:srgbClr val="008000"/>
                </a:solidFill>
                <a:latin typeface="Arial" charset="0"/>
                <a:ea typeface="新細明體" charset="0"/>
                <a:cs typeface="新細明體" charset="0"/>
              </a:rPr>
              <a:t>(Homer 1360). </a:t>
            </a:r>
            <a:r>
              <a:rPr lang="en-US" altLang="zh-TW" sz="3600" dirty="0" smtClean="0">
                <a:solidFill>
                  <a:srgbClr val="FF6666"/>
                </a:solidFill>
                <a:latin typeface="Arial" charset="0"/>
                <a:ea typeface="新細明體" charset="0"/>
                <a:cs typeface="新細明體" charset="0"/>
              </a:rPr>
              <a:t>Once again, Odysseus </a:t>
            </a:r>
            <a:r>
              <a:rPr lang="en-US" altLang="zh-TW" sz="3600" dirty="0" smtClean="0">
                <a:solidFill>
                  <a:srgbClr val="FF6666"/>
                </a:solidFill>
              </a:rPr>
              <a:t>survives</a:t>
            </a:r>
            <a:r>
              <a:rPr lang="en-US" sz="3600" dirty="0" smtClean="0">
                <a:solidFill>
                  <a:srgbClr val="FF6666"/>
                </a:solidFill>
              </a:rPr>
              <a:t> a difficult </a:t>
            </a:r>
            <a:r>
              <a:rPr lang="en-US" sz="3600" dirty="0">
                <a:solidFill>
                  <a:srgbClr val="FF6666"/>
                </a:solidFill>
              </a:rPr>
              <a:t>situations by using his wits and </a:t>
            </a:r>
            <a:r>
              <a:rPr lang="en-US" sz="3600" dirty="0" smtClean="0">
                <a:solidFill>
                  <a:srgbClr val="FF6666"/>
                </a:solidFill>
              </a:rPr>
              <a:t>cleverness to save his crew.</a:t>
            </a:r>
            <a:endParaRPr lang="en-US" sz="3600" dirty="0">
              <a:solidFill>
                <a:srgbClr val="FF6666"/>
              </a:solidFill>
              <a:latin typeface="Arial" charset="0"/>
              <a:ea typeface="新細明體" charset="0"/>
              <a:cs typeface="新細明體" charset="0"/>
            </a:endParaRPr>
          </a:p>
        </p:txBody>
      </p:sp>
    </p:spTree>
    <p:extLst>
      <p:ext uri="{BB962C8B-B14F-4D97-AF65-F5344CB8AC3E}">
        <p14:creationId xmlns:p14="http://schemas.microsoft.com/office/powerpoint/2010/main" val="19921649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432559"/>
            <a:ext cx="6815668" cy="5632312"/>
          </a:xfrm>
          <a:prstGeom prst="rect">
            <a:avLst/>
          </a:prstGeom>
        </p:spPr>
        <p:txBody>
          <a:bodyPr wrap="square">
            <a:spAutoFit/>
          </a:bodyPr>
          <a:lstStyle/>
          <a:p>
            <a:r>
              <a:rPr lang="en-US" sz="3600" dirty="0" smtClean="0">
                <a:solidFill>
                  <a:schemeClr val="accent3">
                    <a:lumMod val="75000"/>
                  </a:schemeClr>
                </a:solidFill>
              </a:rPr>
              <a:t>While trapped in the Cyclops cave, Odysseus devises a plan to escape with his men. </a:t>
            </a:r>
            <a:r>
              <a:rPr lang="en-US" altLang="zh-TW" sz="3600" dirty="0" smtClean="0">
                <a:solidFill>
                  <a:srgbClr val="660066"/>
                </a:solidFill>
                <a:latin typeface="Arial" charset="0"/>
                <a:ea typeface="新細明體" charset="0"/>
                <a:cs typeface="新細明體" charset="0"/>
              </a:rPr>
              <a:t>Odysseus cleverly deceives the Cyclops, declaring</a:t>
            </a:r>
            <a:r>
              <a:rPr lang="en-US" altLang="zh-TW" sz="3600" dirty="0" smtClean="0">
                <a:solidFill>
                  <a:schemeClr val="tx1"/>
                </a:solidFill>
                <a:latin typeface="Arial" charset="0"/>
                <a:ea typeface="新細明體" charset="0"/>
                <a:cs typeface="新細明體" charset="0"/>
              </a:rPr>
              <a:t>, </a:t>
            </a:r>
            <a:r>
              <a:rPr lang="en-US" altLang="zh-TW" sz="3600" u="sng" dirty="0" smtClean="0">
                <a:solidFill>
                  <a:schemeClr val="tx1"/>
                </a:solidFill>
                <a:latin typeface="Arial" charset="0"/>
                <a:ea typeface="新細明體" charset="0"/>
                <a:cs typeface="新細明體" charset="0"/>
              </a:rPr>
              <a:t>“My name is Nohbody” </a:t>
            </a:r>
            <a:r>
              <a:rPr lang="en-US" altLang="zh-TW" sz="3600" dirty="0" smtClean="0">
                <a:solidFill>
                  <a:srgbClr val="008000"/>
                </a:solidFill>
                <a:latin typeface="Arial" charset="0"/>
                <a:ea typeface="新細明體" charset="0"/>
                <a:cs typeface="新細明體" charset="0"/>
              </a:rPr>
              <a:t>(Homer 1360). </a:t>
            </a:r>
            <a:r>
              <a:rPr lang="en-US" altLang="zh-TW" sz="3600" dirty="0" smtClean="0">
                <a:solidFill>
                  <a:srgbClr val="FF6666"/>
                </a:solidFill>
                <a:latin typeface="Arial" charset="0"/>
                <a:ea typeface="新細明體" charset="0"/>
                <a:cs typeface="新細明體" charset="0"/>
              </a:rPr>
              <a:t>Once again, Odysseus </a:t>
            </a:r>
            <a:r>
              <a:rPr lang="en-US" altLang="zh-TW" sz="3600" dirty="0" smtClean="0">
                <a:solidFill>
                  <a:srgbClr val="FF6666"/>
                </a:solidFill>
              </a:rPr>
              <a:t>survives</a:t>
            </a:r>
            <a:r>
              <a:rPr lang="en-US" sz="3600" dirty="0" smtClean="0">
                <a:solidFill>
                  <a:srgbClr val="FF6666"/>
                </a:solidFill>
              </a:rPr>
              <a:t> a difficult </a:t>
            </a:r>
            <a:r>
              <a:rPr lang="en-US" sz="3600" dirty="0">
                <a:solidFill>
                  <a:srgbClr val="FF6666"/>
                </a:solidFill>
              </a:rPr>
              <a:t>situations by using his wits and </a:t>
            </a:r>
            <a:r>
              <a:rPr lang="en-US" sz="3600" dirty="0" smtClean="0">
                <a:solidFill>
                  <a:srgbClr val="FF6666"/>
                </a:solidFill>
              </a:rPr>
              <a:t>cleverness to save his crew.</a:t>
            </a:r>
            <a:endParaRPr lang="en-US" sz="3600" dirty="0">
              <a:solidFill>
                <a:srgbClr val="FF6666"/>
              </a:solidFill>
              <a:latin typeface="Arial" charset="0"/>
              <a:ea typeface="新細明體" charset="0"/>
              <a:cs typeface="新細明體" charset="0"/>
            </a:endParaRPr>
          </a:p>
        </p:txBody>
      </p:sp>
    </p:spTree>
    <p:extLst>
      <p:ext uri="{BB962C8B-B14F-4D97-AF65-F5344CB8AC3E}">
        <p14:creationId xmlns:p14="http://schemas.microsoft.com/office/powerpoint/2010/main" val="25749190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432559"/>
            <a:ext cx="6815668" cy="5632312"/>
          </a:xfrm>
          <a:prstGeom prst="rect">
            <a:avLst/>
          </a:prstGeom>
        </p:spPr>
        <p:txBody>
          <a:bodyPr wrap="square">
            <a:spAutoFit/>
          </a:bodyPr>
          <a:lstStyle/>
          <a:p>
            <a:r>
              <a:rPr lang="en-US" sz="3600" dirty="0" smtClean="0">
                <a:solidFill>
                  <a:schemeClr val="accent3">
                    <a:lumMod val="75000"/>
                  </a:schemeClr>
                </a:solidFill>
              </a:rPr>
              <a:t>While trapped in the Cyclops cave, Odysseus devises a plan to escape with his men. </a:t>
            </a:r>
            <a:r>
              <a:rPr lang="en-US" altLang="zh-TW" sz="3600" dirty="0" smtClean="0">
                <a:solidFill>
                  <a:srgbClr val="660066"/>
                </a:solidFill>
                <a:latin typeface="Arial" charset="0"/>
                <a:ea typeface="新細明體" charset="0"/>
                <a:cs typeface="新細明體" charset="0"/>
              </a:rPr>
              <a:t>Odysseus cleverly deceives the Cyclops, declaring</a:t>
            </a:r>
            <a:r>
              <a:rPr lang="en-US" altLang="zh-TW" sz="3600" dirty="0" smtClean="0">
                <a:solidFill>
                  <a:schemeClr val="tx1"/>
                </a:solidFill>
                <a:latin typeface="Arial" charset="0"/>
                <a:ea typeface="新細明體" charset="0"/>
                <a:cs typeface="新細明體" charset="0"/>
              </a:rPr>
              <a:t>, “My name is Nohbody” </a:t>
            </a:r>
            <a:r>
              <a:rPr lang="en-US" altLang="zh-TW" sz="3600" u="sng" dirty="0" smtClean="0">
                <a:solidFill>
                  <a:srgbClr val="008000"/>
                </a:solidFill>
                <a:latin typeface="Arial" charset="0"/>
                <a:ea typeface="新細明體" charset="0"/>
                <a:cs typeface="新細明體" charset="0"/>
              </a:rPr>
              <a:t>(Homer 1360). </a:t>
            </a:r>
            <a:r>
              <a:rPr lang="en-US" altLang="zh-TW" sz="3600" dirty="0" smtClean="0">
                <a:solidFill>
                  <a:srgbClr val="FF6666"/>
                </a:solidFill>
                <a:latin typeface="Arial" charset="0"/>
                <a:ea typeface="新細明體" charset="0"/>
                <a:cs typeface="新細明體" charset="0"/>
              </a:rPr>
              <a:t>Once again, Odysseus </a:t>
            </a:r>
            <a:r>
              <a:rPr lang="en-US" altLang="zh-TW" sz="3600" dirty="0" smtClean="0">
                <a:solidFill>
                  <a:srgbClr val="FF6666"/>
                </a:solidFill>
              </a:rPr>
              <a:t>survives</a:t>
            </a:r>
            <a:r>
              <a:rPr lang="en-US" sz="3600" dirty="0" smtClean="0">
                <a:solidFill>
                  <a:srgbClr val="FF6666"/>
                </a:solidFill>
              </a:rPr>
              <a:t> a difficult </a:t>
            </a:r>
            <a:r>
              <a:rPr lang="en-US" sz="3600" dirty="0">
                <a:solidFill>
                  <a:srgbClr val="FF6666"/>
                </a:solidFill>
              </a:rPr>
              <a:t>situations by using his wits and </a:t>
            </a:r>
            <a:r>
              <a:rPr lang="en-US" sz="3600" dirty="0" smtClean="0">
                <a:solidFill>
                  <a:srgbClr val="FF6666"/>
                </a:solidFill>
              </a:rPr>
              <a:t>cleverness to save his crew.</a:t>
            </a:r>
            <a:endParaRPr lang="en-US" sz="3600" dirty="0">
              <a:solidFill>
                <a:srgbClr val="FF6666"/>
              </a:solidFill>
              <a:latin typeface="Arial" charset="0"/>
              <a:ea typeface="新細明體" charset="0"/>
              <a:cs typeface="新細明體" charset="0"/>
            </a:endParaRPr>
          </a:p>
        </p:txBody>
      </p:sp>
    </p:spTree>
    <p:extLst>
      <p:ext uri="{BB962C8B-B14F-4D97-AF65-F5344CB8AC3E}">
        <p14:creationId xmlns:p14="http://schemas.microsoft.com/office/powerpoint/2010/main" val="34660748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432559"/>
            <a:ext cx="6815668" cy="5632312"/>
          </a:xfrm>
          <a:prstGeom prst="rect">
            <a:avLst/>
          </a:prstGeom>
        </p:spPr>
        <p:txBody>
          <a:bodyPr wrap="square">
            <a:spAutoFit/>
          </a:bodyPr>
          <a:lstStyle/>
          <a:p>
            <a:r>
              <a:rPr lang="en-US" sz="3600" dirty="0" smtClean="0">
                <a:solidFill>
                  <a:schemeClr val="accent3">
                    <a:lumMod val="75000"/>
                  </a:schemeClr>
                </a:solidFill>
              </a:rPr>
              <a:t>While trapped in the Cyclops cave, Odysseus devises a plan to escape with his men. </a:t>
            </a:r>
            <a:r>
              <a:rPr lang="en-US" altLang="zh-TW" sz="3600" dirty="0" smtClean="0">
                <a:solidFill>
                  <a:srgbClr val="660066"/>
                </a:solidFill>
                <a:latin typeface="Arial" charset="0"/>
                <a:ea typeface="新細明體" charset="0"/>
                <a:cs typeface="新細明體" charset="0"/>
              </a:rPr>
              <a:t>Odysseus cleverly deceives the Cyclops, declaring</a:t>
            </a:r>
            <a:r>
              <a:rPr lang="en-US" altLang="zh-TW" sz="3600" dirty="0" smtClean="0">
                <a:solidFill>
                  <a:schemeClr val="tx1"/>
                </a:solidFill>
                <a:latin typeface="Arial" charset="0"/>
                <a:ea typeface="新細明體" charset="0"/>
                <a:cs typeface="新細明體" charset="0"/>
              </a:rPr>
              <a:t>, “My name is Nohbody” </a:t>
            </a:r>
            <a:r>
              <a:rPr lang="en-US" altLang="zh-TW" sz="3600" dirty="0" smtClean="0">
                <a:solidFill>
                  <a:srgbClr val="008000"/>
                </a:solidFill>
                <a:latin typeface="Arial" charset="0"/>
                <a:ea typeface="新細明體" charset="0"/>
                <a:cs typeface="新細明體" charset="0"/>
              </a:rPr>
              <a:t>(Homer 1360). </a:t>
            </a:r>
            <a:r>
              <a:rPr lang="en-US" altLang="zh-TW" sz="3600" u="sng" dirty="0" smtClean="0">
                <a:solidFill>
                  <a:srgbClr val="FF6666"/>
                </a:solidFill>
                <a:latin typeface="Arial" charset="0"/>
                <a:ea typeface="新細明體" charset="0"/>
                <a:cs typeface="新細明體" charset="0"/>
              </a:rPr>
              <a:t>Once again, Odysseus </a:t>
            </a:r>
            <a:r>
              <a:rPr lang="en-US" altLang="zh-TW" sz="3600" u="sng" dirty="0" smtClean="0">
                <a:solidFill>
                  <a:srgbClr val="FF6666"/>
                </a:solidFill>
              </a:rPr>
              <a:t>survives</a:t>
            </a:r>
            <a:r>
              <a:rPr lang="en-US" sz="3600" u="sng" dirty="0" smtClean="0">
                <a:solidFill>
                  <a:srgbClr val="FF6666"/>
                </a:solidFill>
              </a:rPr>
              <a:t> a difficult </a:t>
            </a:r>
            <a:r>
              <a:rPr lang="en-US" sz="3600" u="sng" dirty="0">
                <a:solidFill>
                  <a:srgbClr val="FF6666"/>
                </a:solidFill>
              </a:rPr>
              <a:t>situations by using his wits and </a:t>
            </a:r>
            <a:r>
              <a:rPr lang="en-US" sz="3600" u="sng" dirty="0" smtClean="0">
                <a:solidFill>
                  <a:srgbClr val="FF6666"/>
                </a:solidFill>
              </a:rPr>
              <a:t>cleverness to save his crew.</a:t>
            </a:r>
            <a:endParaRPr lang="en-US" sz="3600" u="sng" dirty="0">
              <a:solidFill>
                <a:srgbClr val="FF6666"/>
              </a:solidFill>
              <a:latin typeface="Arial" charset="0"/>
              <a:ea typeface="新細明體" charset="0"/>
              <a:cs typeface="新細明體" charset="0"/>
            </a:endParaRPr>
          </a:p>
        </p:txBody>
      </p:sp>
    </p:spTree>
    <p:extLst>
      <p:ext uri="{BB962C8B-B14F-4D97-AF65-F5344CB8AC3E}">
        <p14:creationId xmlns:p14="http://schemas.microsoft.com/office/powerpoint/2010/main" val="5442270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3456"/>
            <a:ext cx="9144000" cy="4129758"/>
          </a:xfrm>
          <a:prstGeom prst="rect">
            <a:avLst/>
          </a:prstGeom>
        </p:spPr>
      </p:pic>
    </p:spTree>
    <p:extLst>
      <p:ext uri="{BB962C8B-B14F-4D97-AF65-F5344CB8AC3E}">
        <p14:creationId xmlns:p14="http://schemas.microsoft.com/office/powerpoint/2010/main" val="20761090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0667" y="3388659"/>
            <a:ext cx="6824133" cy="1083328"/>
          </a:xfrm>
        </p:spPr>
        <p:txBody>
          <a:bodyPr/>
          <a:lstStyle/>
          <a:p>
            <a:r>
              <a:rPr lang="en-US" dirty="0" smtClean="0"/>
              <a:t>Letting the reader know a quote is ahead</a:t>
            </a:r>
          </a:p>
          <a:p>
            <a:r>
              <a:rPr lang="en-US" dirty="0" smtClean="0"/>
              <a:t>introduce </a:t>
            </a:r>
            <a:r>
              <a:rPr lang="en-US" dirty="0"/>
              <a:t>source material</a:t>
            </a:r>
            <a:br>
              <a:rPr lang="en-US" dirty="0"/>
            </a:br>
            <a:r>
              <a:rPr lang="en-US" dirty="0" smtClean="0"/>
              <a:t> </a:t>
            </a:r>
            <a:r>
              <a:rPr lang="en-US" dirty="0"/>
              <a:t>indicate where source </a:t>
            </a:r>
            <a:r>
              <a:rPr lang="en-US" dirty="0" smtClean="0"/>
              <a:t>material </a:t>
            </a:r>
            <a:r>
              <a:rPr lang="en-US" dirty="0"/>
              <a:t>comes from.</a:t>
            </a:r>
            <a:br>
              <a:rPr lang="en-US" dirty="0"/>
            </a:br>
            <a:r>
              <a:rPr lang="en-US" dirty="0" smtClean="0"/>
              <a:t>shape </a:t>
            </a:r>
            <a:r>
              <a:rPr lang="en-US" dirty="0"/>
              <a:t>your reader’s response to a source through appropriate word choice. </a:t>
            </a:r>
            <a:endParaRPr lang="en-US" dirty="0"/>
          </a:p>
          <a:p>
            <a:endParaRPr lang="en-US" dirty="0"/>
          </a:p>
        </p:txBody>
      </p:sp>
      <p:sp>
        <p:nvSpPr>
          <p:cNvPr id="4" name="Title 1"/>
          <p:cNvSpPr>
            <a:spLocks noGrp="1"/>
          </p:cNvSpPr>
          <p:nvPr>
            <p:ph type="title"/>
          </p:nvPr>
        </p:nvSpPr>
        <p:spPr/>
        <p:txBody>
          <a:bodyPr/>
          <a:lstStyle/>
          <a:p>
            <a:r>
              <a:rPr lang="en-US" sz="4000" dirty="0" smtClean="0">
                <a:solidFill>
                  <a:srgbClr val="660066"/>
                </a:solidFill>
              </a:rPr>
              <a:t>Signal Phrase</a:t>
            </a:r>
            <a:endParaRPr lang="en-US" sz="2400" dirty="0">
              <a:solidFill>
                <a:srgbClr val="660066"/>
              </a:solidFill>
            </a:endParaRPr>
          </a:p>
        </p:txBody>
      </p:sp>
    </p:spTree>
    <p:extLst>
      <p:ext uri="{BB962C8B-B14F-4D97-AF65-F5344CB8AC3E}">
        <p14:creationId xmlns:p14="http://schemas.microsoft.com/office/powerpoint/2010/main" val="1779752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3909" y="314677"/>
            <a:ext cx="7264358" cy="4864100"/>
          </a:xfrm>
          <a:prstGeom prst="rect">
            <a:avLst/>
          </a:prstGeom>
        </p:spPr>
      </p:pic>
    </p:spTree>
    <p:extLst>
      <p:ext uri="{BB962C8B-B14F-4D97-AF65-F5344CB8AC3E}">
        <p14:creationId xmlns:p14="http://schemas.microsoft.com/office/powerpoint/2010/main" val="7612574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771" y="451556"/>
            <a:ext cx="8581307" cy="5517444"/>
          </a:xfrm>
          <a:prstGeom prst="rect">
            <a:avLst/>
          </a:prstGeom>
        </p:spPr>
      </p:pic>
    </p:spTree>
    <p:extLst>
      <p:ext uri="{BB962C8B-B14F-4D97-AF65-F5344CB8AC3E}">
        <p14:creationId xmlns:p14="http://schemas.microsoft.com/office/powerpoint/2010/main" val="2003130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76" y="5836751"/>
            <a:ext cx="7599002" cy="886968"/>
          </a:xfrm>
        </p:spPr>
        <p:txBody>
          <a:bodyPr/>
          <a:lstStyle/>
          <a:p>
            <a:r>
              <a:rPr lang="en-US" dirty="0"/>
              <a:t>What are personal values?</a:t>
            </a:r>
            <a:br>
              <a:rPr lang="en-US" dirty="0"/>
            </a:br>
            <a:r>
              <a:rPr lang="en-US" dirty="0"/>
              <a:t>Personal values are the essence of who we are.</a:t>
            </a:r>
            <a:br>
              <a:rPr lang="en-US" dirty="0"/>
            </a:br>
            <a:r>
              <a:rPr lang="en-US" dirty="0"/>
              <a:t>So – not too dissimilar to ‘brand values’ – personal values also represent the core aspects of our self.</a:t>
            </a:r>
            <a:br>
              <a:rPr lang="en-US" dirty="0"/>
            </a:br>
            <a:r>
              <a:rPr lang="en-US" dirty="0"/>
              <a:t>Everyone’s different. We all have little nuances that make us who we are. And the more we understand ourselves, the more self-aware we become and the easier it is to live a successful life.</a:t>
            </a:r>
            <a:br>
              <a:rPr lang="en-US" dirty="0"/>
            </a:br>
            <a:r>
              <a:rPr lang="en-US" dirty="0"/>
              <a:t>The process of discovering your personal values involves not just discovering what you’re passionate about but also finding out what’s really important to you.</a:t>
            </a:r>
            <a:endParaRPr lang="en-US" dirty="0"/>
          </a:p>
        </p:txBody>
      </p:sp>
    </p:spTree>
    <p:extLst>
      <p:ext uri="{BB962C8B-B14F-4D97-AF65-F5344CB8AC3E}">
        <p14:creationId xmlns:p14="http://schemas.microsoft.com/office/powerpoint/2010/main" val="257994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Identify the Signal Phrase </a:t>
            </a:r>
            <a:endParaRPr lang="en-US" dirty="0">
              <a:solidFill>
                <a:srgbClr val="660066"/>
              </a:solidFill>
            </a:endParaRPr>
          </a:p>
        </p:txBody>
      </p:sp>
      <p:sp>
        <p:nvSpPr>
          <p:cNvPr id="3" name="Content Placeholder 2"/>
          <p:cNvSpPr>
            <a:spLocks noGrp="1"/>
          </p:cNvSpPr>
          <p:nvPr>
            <p:ph idx="1"/>
          </p:nvPr>
        </p:nvSpPr>
        <p:spPr>
          <a:xfrm>
            <a:off x="1707445" y="2020888"/>
            <a:ext cx="7337777" cy="4105275"/>
          </a:xfrm>
        </p:spPr>
        <p:txBody>
          <a:bodyPr/>
          <a:lstStyle/>
          <a:p>
            <a:r>
              <a:rPr lang="en-US" altLang="zh-TW" sz="3600" dirty="0">
                <a:solidFill>
                  <a:schemeClr val="tx1"/>
                </a:solidFill>
                <a:latin typeface="Arial" charset="0"/>
                <a:ea typeface="新細明體" charset="0"/>
                <a:cs typeface="新細明體" charset="0"/>
              </a:rPr>
              <a:t>Odysseus cleverly deceives the Cyclops, declaring, “My name is </a:t>
            </a:r>
            <a:r>
              <a:rPr lang="en-US" altLang="zh-TW" sz="3600" dirty="0" smtClean="0">
                <a:solidFill>
                  <a:schemeClr val="tx1"/>
                </a:solidFill>
                <a:latin typeface="Arial" charset="0"/>
                <a:ea typeface="新細明體" charset="0"/>
                <a:cs typeface="新細明體" charset="0"/>
              </a:rPr>
              <a:t>Nohbody” </a:t>
            </a:r>
            <a:r>
              <a:rPr lang="en-US" altLang="zh-TW" sz="3600" dirty="0">
                <a:solidFill>
                  <a:schemeClr val="tx1"/>
                </a:solidFill>
                <a:latin typeface="Arial" charset="0"/>
                <a:ea typeface="新細明體" charset="0"/>
                <a:cs typeface="新細明體" charset="0"/>
              </a:rPr>
              <a:t>(Homer 1</a:t>
            </a:r>
            <a:r>
              <a:rPr lang="en-US" altLang="zh-TW" sz="3600" dirty="0" smtClean="0">
                <a:solidFill>
                  <a:schemeClr val="tx1"/>
                </a:solidFill>
                <a:latin typeface="Arial" charset="0"/>
                <a:ea typeface="新細明體" charset="0"/>
                <a:cs typeface="新細明體" charset="0"/>
              </a:rPr>
              <a:t>360</a:t>
            </a:r>
            <a:r>
              <a:rPr lang="en-US" altLang="zh-TW" sz="3600" dirty="0">
                <a:solidFill>
                  <a:schemeClr val="tx1"/>
                </a:solidFill>
                <a:latin typeface="Arial" charset="0"/>
                <a:ea typeface="新細明體" charset="0"/>
                <a:cs typeface="新細明體" charset="0"/>
              </a:rPr>
              <a:t>).</a:t>
            </a:r>
            <a:endParaRPr lang="en-US" sz="3600" dirty="0">
              <a:solidFill>
                <a:schemeClr val="tx1"/>
              </a:solidFill>
              <a:latin typeface="Arial" charset="0"/>
              <a:ea typeface="新細明體" charset="0"/>
              <a:cs typeface="新細明體" charset="0"/>
            </a:endParaRPr>
          </a:p>
          <a:p>
            <a:endParaRPr lang="en-US" dirty="0"/>
          </a:p>
        </p:txBody>
      </p:sp>
    </p:spTree>
    <p:extLst>
      <p:ext uri="{BB962C8B-B14F-4D97-AF65-F5344CB8AC3E}">
        <p14:creationId xmlns:p14="http://schemas.microsoft.com/office/powerpoint/2010/main" val="11575703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Signal Phrase </a:t>
            </a:r>
            <a:endParaRPr lang="en-US" dirty="0">
              <a:solidFill>
                <a:srgbClr val="660066"/>
              </a:solidFill>
            </a:endParaRPr>
          </a:p>
        </p:txBody>
      </p:sp>
      <p:sp>
        <p:nvSpPr>
          <p:cNvPr id="3" name="Content Placeholder 2"/>
          <p:cNvSpPr>
            <a:spLocks noGrp="1"/>
          </p:cNvSpPr>
          <p:nvPr>
            <p:ph idx="1"/>
          </p:nvPr>
        </p:nvSpPr>
        <p:spPr>
          <a:xfrm>
            <a:off x="1735667" y="2020888"/>
            <a:ext cx="7140221" cy="4105275"/>
          </a:xfrm>
        </p:spPr>
        <p:txBody>
          <a:bodyPr/>
          <a:lstStyle/>
          <a:p>
            <a:r>
              <a:rPr lang="en-US" altLang="zh-TW" sz="3600" u="sng" dirty="0">
                <a:solidFill>
                  <a:srgbClr val="660066"/>
                </a:solidFill>
                <a:latin typeface="Arial" charset="0"/>
                <a:ea typeface="新細明體" charset="0"/>
                <a:cs typeface="新細明體" charset="0"/>
              </a:rPr>
              <a:t>Odysseus cleverly deceives the Cyclops, declaring</a:t>
            </a:r>
            <a:r>
              <a:rPr lang="en-US" altLang="zh-TW" sz="3600" dirty="0">
                <a:solidFill>
                  <a:schemeClr val="tx1"/>
                </a:solidFill>
                <a:latin typeface="Arial" charset="0"/>
                <a:ea typeface="新細明體" charset="0"/>
                <a:cs typeface="新細明體" charset="0"/>
              </a:rPr>
              <a:t>, “My name is </a:t>
            </a:r>
            <a:r>
              <a:rPr lang="en-US" altLang="zh-TW" sz="3600" dirty="0" smtClean="0">
                <a:solidFill>
                  <a:schemeClr val="tx1"/>
                </a:solidFill>
                <a:latin typeface="Arial" charset="0"/>
                <a:ea typeface="新細明體" charset="0"/>
                <a:cs typeface="新細明體" charset="0"/>
              </a:rPr>
              <a:t>Nohbody” </a:t>
            </a:r>
            <a:r>
              <a:rPr lang="en-US" altLang="zh-TW" sz="3600" dirty="0">
                <a:solidFill>
                  <a:schemeClr val="tx1"/>
                </a:solidFill>
                <a:latin typeface="Arial" charset="0"/>
                <a:ea typeface="新細明體" charset="0"/>
                <a:cs typeface="新細明體" charset="0"/>
              </a:rPr>
              <a:t>(Homer 1</a:t>
            </a:r>
            <a:r>
              <a:rPr lang="en-US" altLang="zh-TW" sz="3600" dirty="0" smtClean="0">
                <a:solidFill>
                  <a:schemeClr val="tx1"/>
                </a:solidFill>
                <a:latin typeface="Arial" charset="0"/>
                <a:ea typeface="新細明體" charset="0"/>
                <a:cs typeface="新細明體" charset="0"/>
              </a:rPr>
              <a:t>360</a:t>
            </a:r>
            <a:r>
              <a:rPr lang="en-US" altLang="zh-TW" sz="3600" dirty="0">
                <a:solidFill>
                  <a:schemeClr val="tx1"/>
                </a:solidFill>
                <a:latin typeface="Arial" charset="0"/>
                <a:ea typeface="新細明體" charset="0"/>
                <a:cs typeface="新細明體" charset="0"/>
              </a:rPr>
              <a:t>).</a:t>
            </a:r>
            <a:endParaRPr lang="en-US" sz="3600" dirty="0">
              <a:solidFill>
                <a:schemeClr val="tx1"/>
              </a:solidFill>
              <a:latin typeface="Arial" charset="0"/>
              <a:ea typeface="新細明體" charset="0"/>
              <a:cs typeface="新細明體" charset="0"/>
            </a:endParaRPr>
          </a:p>
          <a:p>
            <a:endParaRPr lang="en-US" dirty="0"/>
          </a:p>
        </p:txBody>
      </p:sp>
    </p:spTree>
    <p:extLst>
      <p:ext uri="{BB962C8B-B14F-4D97-AF65-F5344CB8AC3E}">
        <p14:creationId xmlns:p14="http://schemas.microsoft.com/office/powerpoint/2010/main" val="3003061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1778" y="3388659"/>
            <a:ext cx="5413022" cy="1083328"/>
          </a:xfrm>
        </p:spPr>
        <p:txBody>
          <a:bodyPr/>
          <a:lstStyle/>
          <a:p>
            <a:r>
              <a:rPr lang="en-US" dirty="0" smtClean="0"/>
              <a:t>(Citing your source</a:t>
            </a:r>
          </a:p>
          <a:p>
            <a:r>
              <a:rPr lang="en-US" b="1" dirty="0"/>
              <a:t>In-text citations: </a:t>
            </a:r>
            <a:r>
              <a:rPr lang="en-US" b="1" dirty="0" smtClean="0"/>
              <a:t>Author Page number</a:t>
            </a:r>
            <a:r>
              <a:rPr lang="en-US" dirty="0" smtClean="0"/>
              <a:t>)</a:t>
            </a:r>
            <a:endParaRPr lang="en-US" dirty="0"/>
          </a:p>
        </p:txBody>
      </p:sp>
      <p:sp>
        <p:nvSpPr>
          <p:cNvPr id="4" name="Title 1"/>
          <p:cNvSpPr>
            <a:spLocks noGrp="1"/>
          </p:cNvSpPr>
          <p:nvPr>
            <p:ph type="title"/>
          </p:nvPr>
        </p:nvSpPr>
        <p:spPr/>
        <p:txBody>
          <a:bodyPr/>
          <a:lstStyle/>
          <a:p>
            <a:r>
              <a:rPr lang="en-US" sz="4000" dirty="0" smtClean="0">
                <a:solidFill>
                  <a:srgbClr val="008000"/>
                </a:solidFill>
              </a:rPr>
              <a:t>Parenthetical Documentation</a:t>
            </a:r>
            <a:endParaRPr lang="en-US" sz="2400" dirty="0">
              <a:solidFill>
                <a:srgbClr val="008000"/>
              </a:solidFill>
            </a:endParaRPr>
          </a:p>
        </p:txBody>
      </p:sp>
    </p:spTree>
    <p:extLst>
      <p:ext uri="{BB962C8B-B14F-4D97-AF65-F5344CB8AC3E}">
        <p14:creationId xmlns:p14="http://schemas.microsoft.com/office/powerpoint/2010/main" val="1779752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Parenthetical Documentation</a:t>
            </a:r>
            <a:endParaRPr lang="en-US" dirty="0"/>
          </a:p>
        </p:txBody>
      </p:sp>
      <p:sp>
        <p:nvSpPr>
          <p:cNvPr id="3" name="Content Placeholder 2"/>
          <p:cNvSpPr>
            <a:spLocks noGrp="1"/>
          </p:cNvSpPr>
          <p:nvPr>
            <p:ph idx="1"/>
          </p:nvPr>
        </p:nvSpPr>
        <p:spPr>
          <a:xfrm>
            <a:off x="1622778" y="2020888"/>
            <a:ext cx="7295444" cy="4105275"/>
          </a:xfrm>
        </p:spPr>
        <p:txBody>
          <a:bodyPr/>
          <a:lstStyle/>
          <a:p>
            <a:r>
              <a:rPr lang="en-US" altLang="zh-TW" sz="3600" dirty="0">
                <a:solidFill>
                  <a:schemeClr val="tx1"/>
                </a:solidFill>
                <a:latin typeface="Arial" charset="0"/>
                <a:ea typeface="新細明體" charset="0"/>
                <a:cs typeface="新細明體" charset="0"/>
              </a:rPr>
              <a:t>Odysseus cleverly deceives the Cyclops, declaring, “My name is </a:t>
            </a:r>
            <a:r>
              <a:rPr lang="en-US" altLang="zh-TW" sz="3600" dirty="0" smtClean="0">
                <a:solidFill>
                  <a:schemeClr val="tx1"/>
                </a:solidFill>
                <a:latin typeface="Arial" charset="0"/>
                <a:ea typeface="新細明體" charset="0"/>
                <a:cs typeface="新細明體" charset="0"/>
              </a:rPr>
              <a:t>Nohbody” </a:t>
            </a:r>
            <a:r>
              <a:rPr lang="en-US" altLang="zh-TW" sz="3600" dirty="0">
                <a:solidFill>
                  <a:schemeClr val="tx1"/>
                </a:solidFill>
                <a:latin typeface="Arial" charset="0"/>
                <a:ea typeface="新細明體" charset="0"/>
                <a:cs typeface="新細明體" charset="0"/>
              </a:rPr>
              <a:t>(Homer </a:t>
            </a:r>
            <a:r>
              <a:rPr lang="en-US" altLang="zh-TW" sz="3600" dirty="0" smtClean="0">
                <a:solidFill>
                  <a:schemeClr val="tx1"/>
                </a:solidFill>
                <a:latin typeface="Arial" charset="0"/>
                <a:ea typeface="新細明體" charset="0"/>
                <a:cs typeface="新細明體" charset="0"/>
              </a:rPr>
              <a:t>1360</a:t>
            </a:r>
            <a:r>
              <a:rPr lang="en-US" altLang="zh-TW" sz="3600" dirty="0">
                <a:solidFill>
                  <a:schemeClr val="tx1"/>
                </a:solidFill>
                <a:latin typeface="Arial" charset="0"/>
                <a:ea typeface="新細明體" charset="0"/>
                <a:cs typeface="新細明體" charset="0"/>
              </a:rPr>
              <a:t>).</a:t>
            </a:r>
            <a:endParaRPr lang="en-US" sz="3600" dirty="0">
              <a:solidFill>
                <a:schemeClr val="tx1"/>
              </a:solidFill>
              <a:latin typeface="Arial" charset="0"/>
              <a:ea typeface="新細明體" charset="0"/>
              <a:cs typeface="新細明體" charset="0"/>
            </a:endParaRPr>
          </a:p>
          <a:p>
            <a:endParaRPr lang="en-US" dirty="0"/>
          </a:p>
        </p:txBody>
      </p:sp>
    </p:spTree>
    <p:extLst>
      <p:ext uri="{BB962C8B-B14F-4D97-AF65-F5344CB8AC3E}">
        <p14:creationId xmlns:p14="http://schemas.microsoft.com/office/powerpoint/2010/main" val="21403103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Parenthetical Documentation</a:t>
            </a:r>
            <a:endParaRPr lang="en-US" dirty="0"/>
          </a:p>
        </p:txBody>
      </p:sp>
      <p:sp>
        <p:nvSpPr>
          <p:cNvPr id="3" name="Content Placeholder 2"/>
          <p:cNvSpPr>
            <a:spLocks noGrp="1"/>
          </p:cNvSpPr>
          <p:nvPr>
            <p:ph idx="1"/>
          </p:nvPr>
        </p:nvSpPr>
        <p:spPr>
          <a:xfrm>
            <a:off x="1833515" y="2020888"/>
            <a:ext cx="6929484" cy="4105275"/>
          </a:xfrm>
        </p:spPr>
        <p:txBody>
          <a:bodyPr/>
          <a:lstStyle/>
          <a:p>
            <a:r>
              <a:rPr lang="en-US" altLang="zh-TW" sz="3600" dirty="0">
                <a:solidFill>
                  <a:schemeClr val="tx1"/>
                </a:solidFill>
                <a:latin typeface="Arial" charset="0"/>
                <a:ea typeface="新細明體" charset="0"/>
                <a:cs typeface="新細明體" charset="0"/>
              </a:rPr>
              <a:t>Odysseus cleverly deceives the Cyclops, declaring, “My name is </a:t>
            </a:r>
            <a:r>
              <a:rPr lang="en-US" altLang="zh-TW" sz="3600" dirty="0" smtClean="0">
                <a:solidFill>
                  <a:schemeClr val="tx1"/>
                </a:solidFill>
                <a:latin typeface="Arial" charset="0"/>
                <a:ea typeface="新細明體" charset="0"/>
                <a:cs typeface="新細明體" charset="0"/>
              </a:rPr>
              <a:t>Nohbody” </a:t>
            </a:r>
            <a:r>
              <a:rPr lang="en-US" altLang="zh-TW" sz="3600" u="sng" dirty="0">
                <a:solidFill>
                  <a:srgbClr val="008040"/>
                </a:solidFill>
                <a:latin typeface="Arial" charset="0"/>
                <a:ea typeface="新細明體" charset="0"/>
                <a:cs typeface="新細明體" charset="0"/>
              </a:rPr>
              <a:t>(Homer </a:t>
            </a:r>
            <a:r>
              <a:rPr lang="en-US" altLang="zh-TW" sz="3600" u="sng" dirty="0" smtClean="0">
                <a:solidFill>
                  <a:srgbClr val="008040"/>
                </a:solidFill>
                <a:latin typeface="Arial" charset="0"/>
                <a:ea typeface="新細明體" charset="0"/>
                <a:cs typeface="新細明體" charset="0"/>
              </a:rPr>
              <a:t>1360</a:t>
            </a:r>
            <a:r>
              <a:rPr lang="en-US" altLang="zh-TW" sz="3600" u="sng" dirty="0">
                <a:solidFill>
                  <a:srgbClr val="008040"/>
                </a:solidFill>
                <a:latin typeface="Arial" charset="0"/>
                <a:ea typeface="新細明體" charset="0"/>
                <a:cs typeface="新細明體" charset="0"/>
              </a:rPr>
              <a:t>)</a:t>
            </a:r>
            <a:r>
              <a:rPr lang="en-US" altLang="zh-TW" sz="3600" dirty="0">
                <a:solidFill>
                  <a:schemeClr val="tx1"/>
                </a:solidFill>
                <a:latin typeface="Arial" charset="0"/>
                <a:ea typeface="新細明體" charset="0"/>
                <a:cs typeface="新細明體" charset="0"/>
              </a:rPr>
              <a:t>.</a:t>
            </a:r>
            <a:endParaRPr lang="en-US" sz="3600" dirty="0">
              <a:solidFill>
                <a:schemeClr val="tx1"/>
              </a:solidFill>
              <a:latin typeface="Arial" charset="0"/>
              <a:ea typeface="新細明體" charset="0"/>
              <a:cs typeface="新細明體" charset="0"/>
            </a:endParaRPr>
          </a:p>
          <a:p>
            <a:endParaRPr lang="en-US" dirty="0"/>
          </a:p>
        </p:txBody>
      </p:sp>
    </p:spTree>
    <p:extLst>
      <p:ext uri="{BB962C8B-B14F-4D97-AF65-F5344CB8AC3E}">
        <p14:creationId xmlns:p14="http://schemas.microsoft.com/office/powerpoint/2010/main" val="3912369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660066"/>
                </a:solidFill>
              </a:rPr>
              <a:t>Signal Phrase </a:t>
            </a:r>
            <a:endParaRPr lang="en-US" sz="4000" dirty="0">
              <a:solidFill>
                <a:srgbClr val="660066"/>
              </a:solidFill>
            </a:endParaRPr>
          </a:p>
        </p:txBody>
      </p:sp>
      <p:sp>
        <p:nvSpPr>
          <p:cNvPr id="3" name="Content Placeholder 2"/>
          <p:cNvSpPr>
            <a:spLocks noGrp="1"/>
          </p:cNvSpPr>
          <p:nvPr>
            <p:ph idx="1"/>
          </p:nvPr>
        </p:nvSpPr>
        <p:spPr>
          <a:xfrm>
            <a:off x="1988738" y="2020888"/>
            <a:ext cx="6386864" cy="4105275"/>
          </a:xfrm>
        </p:spPr>
        <p:txBody>
          <a:bodyPr/>
          <a:lstStyle/>
          <a:p>
            <a:r>
              <a:rPr lang="en-US" altLang="zh-TW" sz="3600" u="sng" dirty="0">
                <a:solidFill>
                  <a:srgbClr val="660066"/>
                </a:solidFill>
                <a:latin typeface="Arial" charset="0"/>
                <a:ea typeface="新細明體" charset="0"/>
                <a:cs typeface="新細明體" charset="0"/>
              </a:rPr>
              <a:t>Odysseus cleverly deceives the Cyclops, declaring</a:t>
            </a:r>
            <a:r>
              <a:rPr lang="en-US" altLang="zh-TW" sz="3600" dirty="0">
                <a:solidFill>
                  <a:schemeClr val="tx1"/>
                </a:solidFill>
                <a:latin typeface="Arial" charset="0"/>
                <a:ea typeface="新細明體" charset="0"/>
                <a:cs typeface="新細明體" charset="0"/>
              </a:rPr>
              <a:t>, “My name is </a:t>
            </a:r>
            <a:r>
              <a:rPr lang="en-US" altLang="zh-TW" sz="3600" dirty="0" smtClean="0">
                <a:solidFill>
                  <a:schemeClr val="tx1"/>
                </a:solidFill>
                <a:latin typeface="Arial" charset="0"/>
                <a:ea typeface="新細明體" charset="0"/>
                <a:cs typeface="新細明體" charset="0"/>
              </a:rPr>
              <a:t>Nohbody” </a:t>
            </a:r>
            <a:r>
              <a:rPr lang="en-US" altLang="zh-TW" sz="3600" dirty="0">
                <a:solidFill>
                  <a:srgbClr val="008000"/>
                </a:solidFill>
                <a:latin typeface="Arial" charset="0"/>
                <a:ea typeface="新細明體" charset="0"/>
                <a:cs typeface="新細明體" charset="0"/>
              </a:rPr>
              <a:t>(Homer line 360).</a:t>
            </a:r>
            <a:endParaRPr lang="en-US" sz="3600" dirty="0">
              <a:solidFill>
                <a:srgbClr val="008000"/>
              </a:solidFill>
              <a:latin typeface="Arial" charset="0"/>
              <a:ea typeface="新細明體" charset="0"/>
              <a:cs typeface="新細明體" charset="0"/>
            </a:endParaRPr>
          </a:p>
          <a:p>
            <a:endParaRPr lang="en-US" dirty="0"/>
          </a:p>
        </p:txBody>
      </p:sp>
      <p:sp>
        <p:nvSpPr>
          <p:cNvPr id="4" name="Title 1"/>
          <p:cNvSpPr txBox="1">
            <a:spLocks/>
          </p:cNvSpPr>
          <p:nvPr/>
        </p:nvSpPr>
        <p:spPr>
          <a:xfrm>
            <a:off x="3150107" y="5239195"/>
            <a:ext cx="4948238" cy="88696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z="4000" b="1" dirty="0" smtClean="0"/>
              <a:t>Parenthetical Documentation</a:t>
            </a:r>
            <a:endParaRPr lang="en-US" sz="4000" b="1" dirty="0"/>
          </a:p>
        </p:txBody>
      </p:sp>
      <p:cxnSp>
        <p:nvCxnSpPr>
          <p:cNvPr id="6" name="Straight Arrow Connector 5"/>
          <p:cNvCxnSpPr/>
          <p:nvPr/>
        </p:nvCxnSpPr>
        <p:spPr>
          <a:xfrm>
            <a:off x="5319274" y="1572768"/>
            <a:ext cx="407332" cy="448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151549" y="4000999"/>
            <a:ext cx="1749131" cy="12381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Cloud 8"/>
          <p:cNvSpPr/>
          <p:nvPr/>
        </p:nvSpPr>
        <p:spPr>
          <a:xfrm>
            <a:off x="344085" y="4473055"/>
            <a:ext cx="2806022" cy="165310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the period is after the documentation</a:t>
            </a:r>
            <a:endParaRPr lang="en-US" dirty="0"/>
          </a:p>
        </p:txBody>
      </p:sp>
      <p:cxnSp>
        <p:nvCxnSpPr>
          <p:cNvPr id="11" name="Straight Arrow Connector 10"/>
          <p:cNvCxnSpPr/>
          <p:nvPr/>
        </p:nvCxnSpPr>
        <p:spPr>
          <a:xfrm flipV="1">
            <a:off x="3150107" y="4473055"/>
            <a:ext cx="923211" cy="414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762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1778" y="3388659"/>
            <a:ext cx="5413022" cy="1083328"/>
          </a:xfrm>
        </p:spPr>
        <p:txBody>
          <a:bodyPr/>
          <a:lstStyle/>
          <a:p>
            <a:r>
              <a:rPr lang="en-US" dirty="0"/>
              <a:t>(Gives the reader the necessary background information)</a:t>
            </a:r>
          </a:p>
        </p:txBody>
      </p:sp>
      <p:sp>
        <p:nvSpPr>
          <p:cNvPr id="4" name="Title 1"/>
          <p:cNvSpPr>
            <a:spLocks noGrp="1"/>
          </p:cNvSpPr>
          <p:nvPr>
            <p:ph type="title"/>
          </p:nvPr>
        </p:nvSpPr>
        <p:spPr/>
        <p:txBody>
          <a:bodyPr/>
          <a:lstStyle/>
          <a:p>
            <a:r>
              <a:rPr lang="en-US" sz="4000" dirty="0" smtClean="0">
                <a:solidFill>
                  <a:schemeClr val="accent3">
                    <a:lumMod val="75000"/>
                  </a:schemeClr>
                </a:solidFill>
              </a:rPr>
              <a:t>Set up Quote sentence</a:t>
            </a:r>
            <a:endParaRPr lang="en-US" sz="2400" dirty="0">
              <a:solidFill>
                <a:schemeClr val="accent3">
                  <a:lumMod val="75000"/>
                </a:schemeClr>
              </a:solidFill>
            </a:endParaRPr>
          </a:p>
        </p:txBody>
      </p:sp>
    </p:spTree>
    <p:extLst>
      <p:ext uri="{BB962C8B-B14F-4D97-AF65-F5344CB8AC3E}">
        <p14:creationId xmlns:p14="http://schemas.microsoft.com/office/powerpoint/2010/main" val="518666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3926</TotalTime>
  <Words>609</Words>
  <Application>Microsoft Macintosh PowerPoint</Application>
  <PresentationFormat>On-screen Show (4:3)</PresentationFormat>
  <Paragraphs>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Inspiration</vt:lpstr>
      <vt:lpstr>Quotes</vt:lpstr>
      <vt:lpstr>Signal Phrase</vt:lpstr>
      <vt:lpstr>Identify the Signal Phrase </vt:lpstr>
      <vt:lpstr>Signal Phrase </vt:lpstr>
      <vt:lpstr>Parenthetical Documentation</vt:lpstr>
      <vt:lpstr>Identify the Parenthetical Documentation</vt:lpstr>
      <vt:lpstr>Parenthetical Documentation</vt:lpstr>
      <vt:lpstr>Signal Phrase </vt:lpstr>
      <vt:lpstr>Set up Quote sentence</vt:lpstr>
      <vt:lpstr>PowerPoint Presentation</vt:lpstr>
      <vt:lpstr>PowerPoint Presentation</vt:lpstr>
      <vt:lpstr>Quote Explanation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personal values? Personal values are the essence of who we are. So – not too dissimilar to ‘brand values’ – personal values also represent the core aspects of our self. Everyone’s different. We all have little nuances that make us who we are. And the more we understand ourselves, the more self-aware we become and the easier it is to live a successful life. The process of discovering your personal values involves not just discovering what you’re passionate about but also finding out what’s really important to you.</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Dudek</dc:creator>
  <cp:lastModifiedBy>Eve Dudek</cp:lastModifiedBy>
  <cp:revision>13</cp:revision>
  <cp:lastPrinted>2014-11-07T12:39:36Z</cp:lastPrinted>
  <dcterms:created xsi:type="dcterms:W3CDTF">2014-11-06T23:12:13Z</dcterms:created>
  <dcterms:modified xsi:type="dcterms:W3CDTF">2014-11-09T16:38:55Z</dcterms:modified>
</cp:coreProperties>
</file>